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60" r:id="rId4"/>
    <p:sldId id="257" r:id="rId5"/>
    <p:sldId id="261" r:id="rId6"/>
    <p:sldId id="262" r:id="rId7"/>
    <p:sldId id="258" r:id="rId8"/>
    <p:sldId id="263" r:id="rId9"/>
    <p:sldId id="264" r:id="rId10"/>
    <p:sldId id="265"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0" d="100"/>
          <a:sy n="90" d="100"/>
        </p:scale>
        <p:origin x="4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E5203E-1354-448D-911A-938BEE3DBD69}"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EB05F4-D3D2-4834-83AF-3495B19374A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94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E5203E-1354-448D-911A-938BEE3DBD69}"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EB05F4-D3D2-4834-83AF-3495B19374AE}" type="slidenum">
              <a:rPr lang="en-US" smtClean="0"/>
              <a:t>‹#›</a:t>
            </a:fld>
            <a:endParaRPr lang="en-US" dirty="0"/>
          </a:p>
        </p:txBody>
      </p:sp>
    </p:spTree>
    <p:extLst>
      <p:ext uri="{BB962C8B-B14F-4D97-AF65-F5344CB8AC3E}">
        <p14:creationId xmlns:p14="http://schemas.microsoft.com/office/powerpoint/2010/main" val="828131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E5203E-1354-448D-911A-938BEE3DBD69}"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EB05F4-D3D2-4834-83AF-3495B19374AE}" type="slidenum">
              <a:rPr lang="en-US" smtClean="0"/>
              <a:t>‹#›</a:t>
            </a:fld>
            <a:endParaRPr lang="en-US" dirty="0"/>
          </a:p>
        </p:txBody>
      </p:sp>
    </p:spTree>
    <p:extLst>
      <p:ext uri="{BB962C8B-B14F-4D97-AF65-F5344CB8AC3E}">
        <p14:creationId xmlns:p14="http://schemas.microsoft.com/office/powerpoint/2010/main" val="4057351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E5203E-1354-448D-911A-938BEE3DBD69}"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EB05F4-D3D2-4834-83AF-3495B19374AE}" type="slidenum">
              <a:rPr lang="en-US" smtClean="0"/>
              <a:t>‹#›</a:t>
            </a:fld>
            <a:endParaRPr lang="en-US" dirty="0"/>
          </a:p>
        </p:txBody>
      </p:sp>
    </p:spTree>
    <p:extLst>
      <p:ext uri="{BB962C8B-B14F-4D97-AF65-F5344CB8AC3E}">
        <p14:creationId xmlns:p14="http://schemas.microsoft.com/office/powerpoint/2010/main" val="371633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E5203E-1354-448D-911A-938BEE3DBD69}"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EB05F4-D3D2-4834-83AF-3495B19374A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7771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E5203E-1354-448D-911A-938BEE3DBD69}" type="datetimeFigureOut">
              <a:rPr lang="en-US" smtClean="0"/>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EB05F4-D3D2-4834-83AF-3495B19374AE}" type="slidenum">
              <a:rPr lang="en-US" smtClean="0"/>
              <a:t>‹#›</a:t>
            </a:fld>
            <a:endParaRPr lang="en-US" dirty="0"/>
          </a:p>
        </p:txBody>
      </p:sp>
    </p:spTree>
    <p:extLst>
      <p:ext uri="{BB962C8B-B14F-4D97-AF65-F5344CB8AC3E}">
        <p14:creationId xmlns:p14="http://schemas.microsoft.com/office/powerpoint/2010/main" val="2771042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E5203E-1354-448D-911A-938BEE3DBD69}" type="datetimeFigureOut">
              <a:rPr lang="en-US" smtClean="0"/>
              <a:t>7/3/2019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EB05F4-D3D2-4834-83AF-3495B19374AE}" type="slidenum">
              <a:rPr lang="en-US" smtClean="0"/>
              <a:t>‹#›</a:t>
            </a:fld>
            <a:endParaRPr lang="en-US" dirty="0"/>
          </a:p>
        </p:txBody>
      </p:sp>
    </p:spTree>
    <p:extLst>
      <p:ext uri="{BB962C8B-B14F-4D97-AF65-F5344CB8AC3E}">
        <p14:creationId xmlns:p14="http://schemas.microsoft.com/office/powerpoint/2010/main" val="163024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E5203E-1354-448D-911A-938BEE3DBD69}" type="datetimeFigureOut">
              <a:rPr lang="en-US" smtClean="0"/>
              <a:t>7/3/2019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EB05F4-D3D2-4834-83AF-3495B19374AE}" type="slidenum">
              <a:rPr lang="en-US" smtClean="0"/>
              <a:t>‹#›</a:t>
            </a:fld>
            <a:endParaRPr lang="en-US" dirty="0"/>
          </a:p>
        </p:txBody>
      </p:sp>
    </p:spTree>
    <p:extLst>
      <p:ext uri="{BB962C8B-B14F-4D97-AF65-F5344CB8AC3E}">
        <p14:creationId xmlns:p14="http://schemas.microsoft.com/office/powerpoint/2010/main" val="2729953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3E5203E-1354-448D-911A-938BEE3DBD69}" type="datetimeFigureOut">
              <a:rPr lang="en-US" smtClean="0"/>
              <a:t>7/3/2019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1EB05F4-D3D2-4834-83AF-3495B19374AE}" type="slidenum">
              <a:rPr lang="en-US" smtClean="0"/>
              <a:t>‹#›</a:t>
            </a:fld>
            <a:endParaRPr lang="en-US" dirty="0"/>
          </a:p>
        </p:txBody>
      </p:sp>
    </p:spTree>
    <p:extLst>
      <p:ext uri="{BB962C8B-B14F-4D97-AF65-F5344CB8AC3E}">
        <p14:creationId xmlns:p14="http://schemas.microsoft.com/office/powerpoint/2010/main" val="2287115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3E5203E-1354-448D-911A-938BEE3DBD69}" type="datetimeFigureOut">
              <a:rPr lang="en-US" smtClean="0"/>
              <a:t>7/3/2019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1EB05F4-D3D2-4834-83AF-3495B19374AE}" type="slidenum">
              <a:rPr lang="en-US" smtClean="0"/>
              <a:t>‹#›</a:t>
            </a:fld>
            <a:endParaRPr lang="en-US" dirty="0"/>
          </a:p>
        </p:txBody>
      </p:sp>
    </p:spTree>
    <p:extLst>
      <p:ext uri="{BB962C8B-B14F-4D97-AF65-F5344CB8AC3E}">
        <p14:creationId xmlns:p14="http://schemas.microsoft.com/office/powerpoint/2010/main" val="254336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3E5203E-1354-448D-911A-938BEE3DBD69}" type="datetimeFigureOut">
              <a:rPr lang="en-US" smtClean="0"/>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EB05F4-D3D2-4834-83AF-3495B19374AE}" type="slidenum">
              <a:rPr lang="en-US" smtClean="0"/>
              <a:t>‹#›</a:t>
            </a:fld>
            <a:endParaRPr lang="en-US" dirty="0"/>
          </a:p>
        </p:txBody>
      </p:sp>
    </p:spTree>
    <p:extLst>
      <p:ext uri="{BB962C8B-B14F-4D97-AF65-F5344CB8AC3E}">
        <p14:creationId xmlns:p14="http://schemas.microsoft.com/office/powerpoint/2010/main" val="60765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3E5203E-1354-448D-911A-938BEE3DBD69}" type="datetimeFigureOut">
              <a:rPr lang="en-US" smtClean="0"/>
              <a:t>7/3/2019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1EB05F4-D3D2-4834-83AF-3495B19374AE}"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22437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D975-23BA-4371-9560-B4CC324E1AAF}"/>
              </a:ext>
            </a:extLst>
          </p:cNvPr>
          <p:cNvSpPr>
            <a:spLocks noGrp="1"/>
          </p:cNvSpPr>
          <p:nvPr>
            <p:ph type="ctrTitle"/>
          </p:nvPr>
        </p:nvSpPr>
        <p:spPr>
          <a:xfrm>
            <a:off x="1396409" y="610154"/>
            <a:ext cx="9144000" cy="990046"/>
          </a:xfrm>
        </p:spPr>
        <p:txBody>
          <a:bodyPr>
            <a:normAutofit fontScale="90000"/>
          </a:bodyPr>
          <a:lstStyle/>
          <a:p>
            <a:r>
              <a:rPr lang="en-CA" b="1" u="sng" dirty="0"/>
              <a:t>Communication</a:t>
            </a:r>
            <a:endParaRPr lang="en-US" b="1" u="sng" dirty="0"/>
          </a:p>
        </p:txBody>
      </p:sp>
      <p:sp>
        <p:nvSpPr>
          <p:cNvPr id="3" name="Subtitle 2">
            <a:extLst>
              <a:ext uri="{FF2B5EF4-FFF2-40B4-BE49-F238E27FC236}">
                <a16:creationId xmlns:a16="http://schemas.microsoft.com/office/drawing/2014/main" id="{B3AA92C1-95CC-4E51-BB11-3626855EE8B9}"/>
              </a:ext>
            </a:extLst>
          </p:cNvPr>
          <p:cNvSpPr>
            <a:spLocks noGrp="1"/>
          </p:cNvSpPr>
          <p:nvPr>
            <p:ph type="subTitle" idx="1"/>
          </p:nvPr>
        </p:nvSpPr>
        <p:spPr>
          <a:xfrm>
            <a:off x="1130596" y="1600200"/>
            <a:ext cx="9144000" cy="5975497"/>
          </a:xfrm>
        </p:spPr>
        <p:txBody>
          <a:bodyPr>
            <a:normAutofit fontScale="40000" lnSpcReduction="20000"/>
          </a:bodyPr>
          <a:lstStyle/>
          <a:p>
            <a:pPr marL="342900" indent="-342900">
              <a:buFont typeface="Arial" panose="020B0604020202020204" pitchFamily="34" charset="0"/>
              <a:buChar char="•"/>
            </a:pPr>
            <a:r>
              <a:rPr lang="en-CA" sz="8000" dirty="0"/>
              <a:t>An essential part of our very existence</a:t>
            </a:r>
          </a:p>
          <a:p>
            <a:pPr marL="342900" indent="-342900">
              <a:buFont typeface="Arial" panose="020B0604020202020204" pitchFamily="34" charset="0"/>
              <a:buChar char="•"/>
            </a:pPr>
            <a:endParaRPr lang="en-CA" sz="8000" dirty="0"/>
          </a:p>
          <a:p>
            <a:pPr marL="342900" indent="-342900">
              <a:buFont typeface="Arial" panose="020B0604020202020204" pitchFamily="34" charset="0"/>
              <a:buChar char="•"/>
            </a:pPr>
            <a:r>
              <a:rPr lang="en-CA" sz="8000" dirty="0"/>
              <a:t>How would you have found this hotel without proper communication</a:t>
            </a:r>
          </a:p>
          <a:p>
            <a:pPr marL="342900" indent="-342900">
              <a:buFont typeface="Arial" panose="020B0604020202020204" pitchFamily="34" charset="0"/>
              <a:buChar char="•"/>
            </a:pPr>
            <a:endParaRPr lang="en-CA" sz="8000" dirty="0"/>
          </a:p>
          <a:p>
            <a:pPr marL="342900" indent="-342900">
              <a:buFont typeface="Arial" panose="020B0604020202020204" pitchFamily="34" charset="0"/>
              <a:buChar char="•"/>
            </a:pPr>
            <a:r>
              <a:rPr lang="en-CA" sz="8000" dirty="0"/>
              <a:t>It is an ongoing process with all of us throughout every day of </a:t>
            </a:r>
            <a:r>
              <a:rPr lang="en-CA" sz="8000"/>
              <a:t>our lives</a:t>
            </a:r>
            <a:endParaRPr lang="en-CA" sz="8000" dirty="0"/>
          </a:p>
          <a:p>
            <a:pPr marL="342900" indent="-342900">
              <a:buFont typeface="Arial" panose="020B0604020202020204" pitchFamily="34" charset="0"/>
              <a:buChar char="•"/>
            </a:pPr>
            <a:endParaRPr lang="en-CA" sz="8000" dirty="0"/>
          </a:p>
          <a:p>
            <a:pPr marL="342900" indent="-342900">
              <a:buFont typeface="Arial" panose="020B0604020202020204" pitchFamily="34" charset="0"/>
              <a:buChar char="•"/>
            </a:pPr>
            <a:r>
              <a:rPr lang="en-CA" sz="8000" dirty="0"/>
              <a:t>You are the primary conduit between State Office and your councils</a:t>
            </a:r>
          </a:p>
          <a:p>
            <a:pPr marL="342900" indent="-342900">
              <a:buFont typeface="Arial" panose="020B0604020202020204" pitchFamily="34" charset="0"/>
              <a:buChar char="•"/>
            </a:pPr>
            <a:endParaRPr lang="en-CA" sz="16000" dirty="0"/>
          </a:p>
          <a:p>
            <a:pPr marL="342900" indent="-342900">
              <a:buFont typeface="Arial" panose="020B0604020202020204" pitchFamily="34" charset="0"/>
              <a:buChar char="•"/>
            </a:pPr>
            <a:endParaRPr lang="en-CA" sz="16000" dirty="0"/>
          </a:p>
          <a:p>
            <a:pPr marL="342900" indent="-342900">
              <a:buFont typeface="Arial" panose="020B0604020202020204" pitchFamily="34" charset="0"/>
              <a:buChar char="•"/>
            </a:pPr>
            <a:endParaRPr lang="en-CA" sz="16000" dirty="0"/>
          </a:p>
          <a:p>
            <a:pPr marL="342900" indent="-342900">
              <a:buFont typeface="Arial" panose="020B0604020202020204" pitchFamily="34" charset="0"/>
              <a:buChar char="•"/>
            </a:pPr>
            <a:endParaRPr lang="en-CA" sz="16000" dirty="0"/>
          </a:p>
          <a:p>
            <a:endParaRPr lang="en-US" sz="3200" dirty="0"/>
          </a:p>
        </p:txBody>
      </p:sp>
    </p:spTree>
    <p:extLst>
      <p:ext uri="{BB962C8B-B14F-4D97-AF65-F5344CB8AC3E}">
        <p14:creationId xmlns:p14="http://schemas.microsoft.com/office/powerpoint/2010/main" val="2533358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81410-B768-4C62-8A0A-A906F731A8DC}"/>
              </a:ext>
            </a:extLst>
          </p:cNvPr>
          <p:cNvSpPr>
            <a:spLocks noGrp="1"/>
          </p:cNvSpPr>
          <p:nvPr>
            <p:ph type="title"/>
          </p:nvPr>
        </p:nvSpPr>
        <p:spPr/>
        <p:txBody>
          <a:bodyPr/>
          <a:lstStyle/>
          <a:p>
            <a:r>
              <a:rPr lang="en-CA" b="1" u="sng" dirty="0"/>
              <a:t>Role of the MIO  -  Page 3</a:t>
            </a:r>
            <a:endParaRPr lang="en-CA" dirty="0"/>
          </a:p>
        </p:txBody>
      </p:sp>
      <p:sp>
        <p:nvSpPr>
          <p:cNvPr id="3" name="Content Placeholder 2">
            <a:extLst>
              <a:ext uri="{FF2B5EF4-FFF2-40B4-BE49-F238E27FC236}">
                <a16:creationId xmlns:a16="http://schemas.microsoft.com/office/drawing/2014/main" id="{BDB0161F-AD18-402B-B63E-CB2A33043FA4}"/>
              </a:ext>
            </a:extLst>
          </p:cNvPr>
          <p:cNvSpPr>
            <a:spLocks noGrp="1"/>
          </p:cNvSpPr>
          <p:nvPr>
            <p:ph idx="1"/>
          </p:nvPr>
        </p:nvSpPr>
        <p:spPr/>
        <p:txBody>
          <a:bodyPr>
            <a:normAutofit fontScale="55000" lnSpcReduction="20000"/>
          </a:bodyPr>
          <a:lstStyle/>
          <a:p>
            <a:pPr lvl="1"/>
            <a:r>
              <a:rPr lang="en-CA" sz="4400" b="1" dirty="0"/>
              <a:t>It is also his job to follow up on council Forms or Reports required by State or Supreme.</a:t>
            </a:r>
          </a:p>
          <a:p>
            <a:pPr lvl="1"/>
            <a:endParaRPr lang="en-CA" sz="3200" b="1" dirty="0"/>
          </a:p>
          <a:p>
            <a:pPr lvl="1"/>
            <a:r>
              <a:rPr lang="en-CA" sz="4400" b="1" dirty="0"/>
              <a:t>Of course Membership can not be overlooked and he must maintain ongoing monitoring of the future health of your District through current recruitment initiatives and degree availability being provided for prospective candidates.</a:t>
            </a:r>
          </a:p>
          <a:p>
            <a:pPr marL="457200" lvl="1" indent="0">
              <a:buNone/>
            </a:pPr>
            <a:endParaRPr lang="en-CA" b="1" dirty="0"/>
          </a:p>
          <a:p>
            <a:pPr lvl="1"/>
            <a:r>
              <a:rPr lang="en-CA" sz="4500" b="1" dirty="0"/>
              <a:t>One of the major components of the MIO mandate is monitoring the “Overall Health” of your councils. He will be looking for telltale signs that council deterioration is starting to occur.</a:t>
            </a:r>
          </a:p>
          <a:p>
            <a:pPr marL="457200" lvl="1" indent="0">
              <a:buNone/>
            </a:pPr>
            <a:endParaRPr lang="en-CA" b="1" dirty="0"/>
          </a:p>
          <a:p>
            <a:pPr lvl="1"/>
            <a:r>
              <a:rPr lang="en-CA" sz="4400" b="1" dirty="0"/>
              <a:t>HOWEVER – REMEMBER, --- IT IS </a:t>
            </a:r>
            <a:r>
              <a:rPr lang="en-CA" sz="4400" b="1" u="sng" dirty="0"/>
              <a:t>NOT</a:t>
            </a:r>
            <a:r>
              <a:rPr lang="en-CA" sz="4400" b="1" dirty="0"/>
              <a:t> THE MIO’S JOB </a:t>
            </a:r>
            <a:r>
              <a:rPr lang="en-CA" sz="4400" b="1" u="sng" dirty="0"/>
              <a:t>TO DO THE JOB </a:t>
            </a:r>
            <a:r>
              <a:rPr lang="en-CA" sz="4400" b="1" dirty="0"/>
              <a:t>– IT IS THE MIO’S JOB TO ASSIST IN GETTING THE JOB DONE.</a:t>
            </a:r>
            <a:endParaRPr lang="en-US" sz="4400" b="1" dirty="0"/>
          </a:p>
          <a:p>
            <a:endParaRPr lang="en-CA" dirty="0"/>
          </a:p>
        </p:txBody>
      </p:sp>
    </p:spTree>
    <p:extLst>
      <p:ext uri="{BB962C8B-B14F-4D97-AF65-F5344CB8AC3E}">
        <p14:creationId xmlns:p14="http://schemas.microsoft.com/office/powerpoint/2010/main" val="3804822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BBA5E-4575-43AA-9FD6-3DF40C387025}"/>
              </a:ext>
            </a:extLst>
          </p:cNvPr>
          <p:cNvSpPr>
            <a:spLocks noGrp="1"/>
          </p:cNvSpPr>
          <p:nvPr>
            <p:ph type="title"/>
          </p:nvPr>
        </p:nvSpPr>
        <p:spPr/>
        <p:txBody>
          <a:bodyPr/>
          <a:lstStyle/>
          <a:p>
            <a:pPr algn="ctr"/>
            <a:r>
              <a:rPr lang="en-CA" b="1" u="sng" dirty="0"/>
              <a:t>Communication  -  Page 2</a:t>
            </a:r>
          </a:p>
        </p:txBody>
      </p:sp>
      <p:sp>
        <p:nvSpPr>
          <p:cNvPr id="3" name="Content Placeholder 2">
            <a:extLst>
              <a:ext uri="{FF2B5EF4-FFF2-40B4-BE49-F238E27FC236}">
                <a16:creationId xmlns:a16="http://schemas.microsoft.com/office/drawing/2014/main" id="{C9CF0326-0B00-4AB3-A2FD-94922F45307E}"/>
              </a:ext>
            </a:extLst>
          </p:cNvPr>
          <p:cNvSpPr>
            <a:spLocks noGrp="1"/>
          </p:cNvSpPr>
          <p:nvPr>
            <p:ph idx="1"/>
          </p:nvPr>
        </p:nvSpPr>
        <p:spPr/>
        <p:txBody>
          <a:bodyPr>
            <a:normAutofit fontScale="25000" lnSpcReduction="20000"/>
          </a:bodyPr>
          <a:lstStyle/>
          <a:p>
            <a:pPr marL="342900" indent="-342900"/>
            <a:r>
              <a:rPr lang="en-CA" sz="11200" dirty="0"/>
              <a:t>You represent the State Deputy in your District</a:t>
            </a:r>
          </a:p>
          <a:p>
            <a:pPr marL="342900" indent="-342900"/>
            <a:endParaRPr lang="en-CA" sz="11200" dirty="0"/>
          </a:p>
          <a:p>
            <a:pPr marL="342900" indent="-342900"/>
            <a:r>
              <a:rPr lang="en-CA" sz="11200" dirty="0"/>
              <a:t>Nothing should ever be issued to a council by State or Supreme where the DD isn’t copied</a:t>
            </a:r>
          </a:p>
          <a:p>
            <a:pPr marL="342900" indent="-342900"/>
            <a:endParaRPr lang="en-CA" sz="11200" dirty="0"/>
          </a:p>
          <a:p>
            <a:pPr marL="342900" indent="-342900"/>
            <a:r>
              <a:rPr lang="en-CA" sz="11200" dirty="0"/>
              <a:t>Many memos or updates just go to the DD, however</a:t>
            </a:r>
          </a:p>
          <a:p>
            <a:pPr marL="342900" indent="-342900"/>
            <a:endParaRPr lang="en-CA" sz="11200" dirty="0"/>
          </a:p>
          <a:p>
            <a:pPr marL="342900" indent="-342900"/>
            <a:r>
              <a:rPr lang="en-CA" sz="11200" dirty="0"/>
              <a:t>If you don’t pass the message on--- it simply falls by the side of the road and is lost forever</a:t>
            </a:r>
          </a:p>
          <a:p>
            <a:endParaRPr lang="en-CA" dirty="0"/>
          </a:p>
        </p:txBody>
      </p:sp>
    </p:spTree>
    <p:extLst>
      <p:ext uri="{BB962C8B-B14F-4D97-AF65-F5344CB8AC3E}">
        <p14:creationId xmlns:p14="http://schemas.microsoft.com/office/powerpoint/2010/main" val="1840279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7E542-216D-4344-8FE9-492AE06EC05F}"/>
              </a:ext>
            </a:extLst>
          </p:cNvPr>
          <p:cNvSpPr>
            <a:spLocks noGrp="1"/>
          </p:cNvSpPr>
          <p:nvPr>
            <p:ph type="title"/>
          </p:nvPr>
        </p:nvSpPr>
        <p:spPr/>
        <p:txBody>
          <a:bodyPr>
            <a:normAutofit fontScale="90000"/>
          </a:bodyPr>
          <a:lstStyle/>
          <a:p>
            <a:pPr algn="ctr"/>
            <a:r>
              <a:rPr lang="en-CA" sz="6000" b="1" u="sng" dirty="0">
                <a:solidFill>
                  <a:prstClr val="black"/>
                </a:solidFill>
              </a:rPr>
              <a:t>The Challenge</a:t>
            </a:r>
            <a:br>
              <a:rPr lang="en-CA" u="sng" dirty="0">
                <a:solidFill>
                  <a:prstClr val="black"/>
                </a:solidFill>
              </a:rPr>
            </a:br>
            <a:endParaRPr lang="en-CA" dirty="0"/>
          </a:p>
        </p:txBody>
      </p:sp>
      <p:sp>
        <p:nvSpPr>
          <p:cNvPr id="3" name="Content Placeholder 2">
            <a:extLst>
              <a:ext uri="{FF2B5EF4-FFF2-40B4-BE49-F238E27FC236}">
                <a16:creationId xmlns:a16="http://schemas.microsoft.com/office/drawing/2014/main" id="{EF37D6BF-5B70-49E3-9C1B-2B686FF88BC3}"/>
              </a:ext>
            </a:extLst>
          </p:cNvPr>
          <p:cNvSpPr>
            <a:spLocks noGrp="1"/>
          </p:cNvSpPr>
          <p:nvPr>
            <p:ph idx="1"/>
          </p:nvPr>
        </p:nvSpPr>
        <p:spPr/>
        <p:txBody>
          <a:bodyPr>
            <a:normAutofit fontScale="25000" lnSpcReduction="20000"/>
          </a:bodyPr>
          <a:lstStyle/>
          <a:p>
            <a:pPr marL="0" lvl="0" indent="0" algn="ctr">
              <a:buNone/>
            </a:pPr>
            <a:endParaRPr lang="en-CA" sz="6700" u="sng" dirty="0">
              <a:solidFill>
                <a:prstClr val="black"/>
              </a:solidFill>
            </a:endParaRPr>
          </a:p>
          <a:p>
            <a:pPr marL="0" lvl="0" indent="0" algn="ctr">
              <a:buNone/>
            </a:pPr>
            <a:r>
              <a:rPr lang="en-CA" sz="12800" dirty="0">
                <a:solidFill>
                  <a:prstClr val="black"/>
                </a:solidFill>
              </a:rPr>
              <a:t>How do we find the most effective way of communicating with those who must receive the message?</a:t>
            </a:r>
          </a:p>
          <a:p>
            <a:pPr marL="0" lvl="0" indent="0" algn="ctr">
              <a:buNone/>
            </a:pPr>
            <a:r>
              <a:rPr lang="en-CA" sz="12800" dirty="0">
                <a:solidFill>
                  <a:prstClr val="black"/>
                </a:solidFill>
              </a:rPr>
              <a:t>Hard copy mailing</a:t>
            </a:r>
          </a:p>
          <a:p>
            <a:pPr marL="0" lvl="0" indent="0" algn="ctr">
              <a:buNone/>
            </a:pPr>
            <a:r>
              <a:rPr lang="en-CA" sz="12800" dirty="0">
                <a:solidFill>
                  <a:prstClr val="black"/>
                </a:solidFill>
              </a:rPr>
              <a:t>E-mail</a:t>
            </a:r>
          </a:p>
          <a:p>
            <a:pPr marL="0" lvl="0" indent="0" algn="ctr">
              <a:buNone/>
            </a:pPr>
            <a:r>
              <a:rPr lang="en-CA" sz="12800" dirty="0">
                <a:solidFill>
                  <a:prstClr val="black"/>
                </a:solidFill>
              </a:rPr>
              <a:t>Text</a:t>
            </a:r>
          </a:p>
          <a:p>
            <a:pPr marL="0" lvl="0" indent="0" algn="ctr">
              <a:buNone/>
            </a:pPr>
            <a:r>
              <a:rPr lang="en-CA" sz="12800" dirty="0">
                <a:solidFill>
                  <a:prstClr val="black"/>
                </a:solidFill>
              </a:rPr>
              <a:t>Telephone</a:t>
            </a:r>
          </a:p>
          <a:p>
            <a:pPr marL="0" lvl="0" indent="0" algn="ctr">
              <a:buNone/>
            </a:pPr>
            <a:endParaRPr lang="en-CA" sz="12800" dirty="0">
              <a:solidFill>
                <a:prstClr val="black"/>
              </a:solidFill>
            </a:endParaRPr>
          </a:p>
          <a:p>
            <a:pPr marL="0" lvl="0" indent="0" algn="ctr">
              <a:buNone/>
            </a:pPr>
            <a:r>
              <a:rPr lang="en-CA" sz="12800" b="1" dirty="0">
                <a:solidFill>
                  <a:prstClr val="black"/>
                </a:solidFill>
              </a:rPr>
              <a:t>You will soon find out  quickly that this can vary dramatically from one council to another</a:t>
            </a:r>
          </a:p>
          <a:p>
            <a:endParaRPr lang="en-CA" dirty="0"/>
          </a:p>
        </p:txBody>
      </p:sp>
    </p:spTree>
    <p:extLst>
      <p:ext uri="{BB962C8B-B14F-4D97-AF65-F5344CB8AC3E}">
        <p14:creationId xmlns:p14="http://schemas.microsoft.com/office/powerpoint/2010/main" val="1004943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31D01-72FD-4651-8670-0B7C906ED7E4}"/>
              </a:ext>
            </a:extLst>
          </p:cNvPr>
          <p:cNvSpPr>
            <a:spLocks noGrp="1"/>
          </p:cNvSpPr>
          <p:nvPr>
            <p:ph type="title"/>
          </p:nvPr>
        </p:nvSpPr>
        <p:spPr>
          <a:xfrm>
            <a:off x="445063" y="463137"/>
            <a:ext cx="10680137" cy="953589"/>
          </a:xfrm>
        </p:spPr>
        <p:txBody>
          <a:bodyPr>
            <a:normAutofit/>
          </a:bodyPr>
          <a:lstStyle/>
          <a:p>
            <a:r>
              <a:rPr lang="en-CA" sz="5400" b="1" u="sng" dirty="0"/>
              <a:t>Communication is a TWO way street</a:t>
            </a:r>
            <a:endParaRPr lang="en-US" sz="5400" b="1" u="sng" dirty="0"/>
          </a:p>
        </p:txBody>
      </p:sp>
      <p:sp>
        <p:nvSpPr>
          <p:cNvPr id="3" name="Content Placeholder 2">
            <a:extLst>
              <a:ext uri="{FF2B5EF4-FFF2-40B4-BE49-F238E27FC236}">
                <a16:creationId xmlns:a16="http://schemas.microsoft.com/office/drawing/2014/main" id="{C1EEE22F-0B76-4377-AFF2-21675BA74856}"/>
              </a:ext>
            </a:extLst>
          </p:cNvPr>
          <p:cNvSpPr>
            <a:spLocks noGrp="1"/>
          </p:cNvSpPr>
          <p:nvPr>
            <p:ph idx="1"/>
          </p:nvPr>
        </p:nvSpPr>
        <p:spPr>
          <a:xfrm>
            <a:off x="445063" y="1825624"/>
            <a:ext cx="10908738" cy="5837533"/>
          </a:xfrm>
        </p:spPr>
        <p:txBody>
          <a:bodyPr>
            <a:noAutofit/>
          </a:bodyPr>
          <a:lstStyle/>
          <a:p>
            <a:r>
              <a:rPr lang="en-CA" sz="3200" dirty="0"/>
              <a:t>Have you established guidelines surrounding your personal expectations from your councils ?</a:t>
            </a:r>
          </a:p>
          <a:p>
            <a:endParaRPr lang="en-CA" sz="3200" dirty="0"/>
          </a:p>
          <a:p>
            <a:r>
              <a:rPr lang="en-CA" sz="3200" dirty="0"/>
              <a:t>Are your expectations clear in the minds of the councils ?</a:t>
            </a:r>
          </a:p>
          <a:p>
            <a:pPr marL="0" indent="0">
              <a:buNone/>
            </a:pPr>
            <a:endParaRPr lang="en-CA" sz="3200" dirty="0"/>
          </a:p>
          <a:p>
            <a:r>
              <a:rPr lang="en-CA" sz="3200" dirty="0"/>
              <a:t>Have you created an easy path for councils to follow in communicating with you ?</a:t>
            </a:r>
          </a:p>
          <a:p>
            <a:pPr marL="0" indent="0">
              <a:buNone/>
            </a:pPr>
            <a:endParaRPr lang="en-CA" sz="3200" dirty="0"/>
          </a:p>
          <a:p>
            <a:pPr marL="0" indent="0">
              <a:buNone/>
            </a:pPr>
            <a:endParaRPr lang="en-CA" sz="3200" dirty="0"/>
          </a:p>
          <a:p>
            <a:endParaRPr lang="en-US" sz="3200" dirty="0"/>
          </a:p>
        </p:txBody>
      </p:sp>
    </p:spTree>
    <p:extLst>
      <p:ext uri="{BB962C8B-B14F-4D97-AF65-F5344CB8AC3E}">
        <p14:creationId xmlns:p14="http://schemas.microsoft.com/office/powerpoint/2010/main" val="3098817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1CA61-1569-4DE6-9F68-2DFD96E113FD}"/>
              </a:ext>
            </a:extLst>
          </p:cNvPr>
          <p:cNvSpPr>
            <a:spLocks noGrp="1"/>
          </p:cNvSpPr>
          <p:nvPr>
            <p:ph type="title"/>
          </p:nvPr>
        </p:nvSpPr>
        <p:spPr>
          <a:xfrm>
            <a:off x="1097280" y="350873"/>
            <a:ext cx="10058400" cy="2147777"/>
          </a:xfrm>
        </p:spPr>
        <p:txBody>
          <a:bodyPr>
            <a:normAutofit fontScale="90000"/>
          </a:bodyPr>
          <a:lstStyle/>
          <a:p>
            <a:pPr marL="228600" lvl="0" indent="-228600">
              <a:spcBef>
                <a:spcPts val="1000"/>
              </a:spcBef>
            </a:pP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br>
              <a:rPr lang="en-CA" sz="3200" u="sng" dirty="0">
                <a:solidFill>
                  <a:prstClr val="black"/>
                </a:solidFill>
                <a:latin typeface="Calibri" panose="020F0502020204030204"/>
                <a:ea typeface="+mn-ea"/>
                <a:cs typeface="+mn-cs"/>
              </a:rPr>
            </a:br>
            <a:r>
              <a:rPr lang="en-CA" sz="4200" b="1" u="sng" dirty="0">
                <a:solidFill>
                  <a:prstClr val="black"/>
                </a:solidFill>
                <a:latin typeface="Calibri" panose="020F0502020204030204"/>
              </a:rPr>
              <a:t>DO YOU GET COPIES OF ALL REPORTS AND FORM SUBMISSIONS MADE BY YOUR COUNCILS?</a:t>
            </a:r>
            <a:br>
              <a:rPr lang="en-CA" sz="4200" dirty="0">
                <a:solidFill>
                  <a:prstClr val="black"/>
                </a:solidFill>
                <a:latin typeface="Calibri" panose="020F0502020204030204"/>
                <a:ea typeface="+mn-ea"/>
                <a:cs typeface="+mn-cs"/>
              </a:rPr>
            </a:br>
            <a:r>
              <a:rPr lang="en-CA" sz="3200" dirty="0">
                <a:solidFill>
                  <a:prstClr val="black"/>
                </a:solidFill>
                <a:latin typeface="Calibri" panose="020F0502020204030204"/>
                <a:ea typeface="+mn-ea"/>
                <a:cs typeface="+mn-cs"/>
              </a:rPr>
              <a:t>	</a:t>
            </a:r>
            <a:br>
              <a:rPr lang="en-CA" sz="3200" dirty="0">
                <a:solidFill>
                  <a:prstClr val="black"/>
                </a:solidFill>
                <a:latin typeface="Calibri" panose="020F0502020204030204"/>
                <a:ea typeface="+mn-ea"/>
                <a:cs typeface="+mn-cs"/>
              </a:rPr>
            </a:br>
            <a:endParaRPr lang="en-CA" dirty="0"/>
          </a:p>
        </p:txBody>
      </p:sp>
      <p:sp>
        <p:nvSpPr>
          <p:cNvPr id="3" name="Content Placeholder 2">
            <a:extLst>
              <a:ext uri="{FF2B5EF4-FFF2-40B4-BE49-F238E27FC236}">
                <a16:creationId xmlns:a16="http://schemas.microsoft.com/office/drawing/2014/main" id="{5FC6423F-28DA-455A-9B7E-5162049CA33E}"/>
              </a:ext>
            </a:extLst>
          </p:cNvPr>
          <p:cNvSpPr>
            <a:spLocks noGrp="1"/>
          </p:cNvSpPr>
          <p:nvPr>
            <p:ph idx="1"/>
          </p:nvPr>
        </p:nvSpPr>
        <p:spPr/>
        <p:txBody>
          <a:bodyPr>
            <a:normAutofit fontScale="85000" lnSpcReduction="20000"/>
          </a:bodyPr>
          <a:lstStyle/>
          <a:p>
            <a:pPr lvl="0"/>
            <a:r>
              <a:rPr lang="en-CA" sz="3400" dirty="0">
                <a:solidFill>
                  <a:prstClr val="black"/>
                </a:solidFill>
              </a:rPr>
              <a:t>Have you thought of a District Newsletter or District Bulletin ?</a:t>
            </a:r>
          </a:p>
          <a:p>
            <a:pPr marL="0" lvl="0" indent="0">
              <a:buNone/>
            </a:pPr>
            <a:endParaRPr lang="en-CA" sz="3400" dirty="0">
              <a:solidFill>
                <a:prstClr val="black"/>
              </a:solidFill>
            </a:endParaRPr>
          </a:p>
          <a:p>
            <a:pPr lvl="0"/>
            <a:r>
              <a:rPr lang="en-CA" sz="3400" dirty="0">
                <a:solidFill>
                  <a:prstClr val="black"/>
                </a:solidFill>
              </a:rPr>
              <a:t>How are your councils made aware of upcoming degrees in the area ?</a:t>
            </a:r>
          </a:p>
          <a:p>
            <a:pPr lvl="0"/>
            <a:endParaRPr lang="en-CA" sz="3200" dirty="0">
              <a:solidFill>
                <a:prstClr val="black"/>
              </a:solidFill>
            </a:endParaRPr>
          </a:p>
          <a:p>
            <a:pPr lvl="0"/>
            <a:r>
              <a:rPr lang="en-CA" sz="3400" dirty="0">
                <a:solidFill>
                  <a:prstClr val="black"/>
                </a:solidFill>
              </a:rPr>
              <a:t>Do you personally attend these degrees ?</a:t>
            </a:r>
          </a:p>
          <a:p>
            <a:pPr marL="0" lvl="0" indent="0">
              <a:buNone/>
            </a:pPr>
            <a:endParaRPr lang="en-CA" sz="3200" dirty="0">
              <a:solidFill>
                <a:prstClr val="black"/>
              </a:solidFill>
            </a:endParaRPr>
          </a:p>
          <a:p>
            <a:pPr lvl="0"/>
            <a:r>
              <a:rPr lang="en-CA" sz="3400" dirty="0">
                <a:solidFill>
                  <a:prstClr val="black"/>
                </a:solidFill>
              </a:rPr>
              <a:t>Do you make every effort to attend your Diocesan Association meetings ?</a:t>
            </a:r>
          </a:p>
          <a:p>
            <a:endParaRPr lang="en-CA" dirty="0"/>
          </a:p>
        </p:txBody>
      </p:sp>
    </p:spTree>
    <p:extLst>
      <p:ext uri="{BB962C8B-B14F-4D97-AF65-F5344CB8AC3E}">
        <p14:creationId xmlns:p14="http://schemas.microsoft.com/office/powerpoint/2010/main" val="2008224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D3567-523D-4D5B-AA0C-79596639A709}"/>
              </a:ext>
            </a:extLst>
          </p:cNvPr>
          <p:cNvSpPr>
            <a:spLocks noGrp="1"/>
          </p:cNvSpPr>
          <p:nvPr>
            <p:ph type="title"/>
          </p:nvPr>
        </p:nvSpPr>
        <p:spPr>
          <a:xfrm>
            <a:off x="838200" y="-489098"/>
            <a:ext cx="10515600" cy="2828261"/>
          </a:xfrm>
        </p:spPr>
        <p:txBody>
          <a:bodyPr>
            <a:normAutofit fontScale="90000"/>
          </a:bodyPr>
          <a:lstStyle/>
          <a:p>
            <a:br>
              <a:rPr lang="en-CA" b="1" u="sng" dirty="0">
                <a:solidFill>
                  <a:prstClr val="black"/>
                </a:solidFill>
                <a:latin typeface="Calibri" panose="020F0502020204030204"/>
              </a:rPr>
            </a:br>
            <a:r>
              <a:rPr lang="en-CA" sz="4400" b="1" u="sng" dirty="0">
                <a:solidFill>
                  <a:prstClr val="black"/>
                </a:solidFill>
                <a:latin typeface="Calibri" panose="020F0502020204030204"/>
              </a:rPr>
              <a:t>DO YOU GET COPIES OF ALL REPORTS AND FORM SUBMISSIONS MADE BY YOUR COUNCILS? Part 2</a:t>
            </a:r>
            <a:br>
              <a:rPr lang="en-CA" sz="4400" dirty="0">
                <a:solidFill>
                  <a:prstClr val="black"/>
                </a:solidFill>
                <a:latin typeface="Calibri" panose="020F0502020204030204"/>
              </a:rPr>
            </a:br>
            <a:endParaRPr lang="en-CA" sz="4400" dirty="0"/>
          </a:p>
        </p:txBody>
      </p:sp>
      <p:sp>
        <p:nvSpPr>
          <p:cNvPr id="3" name="Content Placeholder 2">
            <a:extLst>
              <a:ext uri="{FF2B5EF4-FFF2-40B4-BE49-F238E27FC236}">
                <a16:creationId xmlns:a16="http://schemas.microsoft.com/office/drawing/2014/main" id="{CC06B8F6-27A6-4821-B9AD-5C4824A5E419}"/>
              </a:ext>
            </a:extLst>
          </p:cNvPr>
          <p:cNvSpPr>
            <a:spLocks noGrp="1"/>
          </p:cNvSpPr>
          <p:nvPr>
            <p:ph idx="1"/>
          </p:nvPr>
        </p:nvSpPr>
        <p:spPr/>
        <p:txBody>
          <a:bodyPr>
            <a:normAutofit fontScale="85000" lnSpcReduction="20000"/>
          </a:bodyPr>
          <a:lstStyle/>
          <a:p>
            <a:pPr lvl="0"/>
            <a:endParaRPr lang="en-CA" sz="3200" dirty="0">
              <a:solidFill>
                <a:prstClr val="black"/>
              </a:solidFill>
            </a:endParaRPr>
          </a:p>
          <a:p>
            <a:pPr lvl="0"/>
            <a:r>
              <a:rPr lang="en-CA" sz="3200" dirty="0">
                <a:solidFill>
                  <a:prstClr val="black"/>
                </a:solidFill>
              </a:rPr>
              <a:t>What type of follow-up have you established surrounding council accreditation for the “Safe Environment” program ?</a:t>
            </a:r>
          </a:p>
          <a:p>
            <a:pPr marL="0" lvl="0" indent="0">
              <a:buNone/>
            </a:pPr>
            <a:endParaRPr lang="en-CA" sz="3200" dirty="0">
              <a:solidFill>
                <a:prstClr val="black"/>
              </a:solidFill>
            </a:endParaRPr>
          </a:p>
          <a:p>
            <a:pPr lvl="0"/>
            <a:r>
              <a:rPr lang="en-CA" sz="3200" dirty="0">
                <a:solidFill>
                  <a:prstClr val="black"/>
                </a:solidFill>
              </a:rPr>
              <a:t>Do you offer advice to your councils who require extra help regarding outside resources that are available to them by making them aware of:</a:t>
            </a:r>
          </a:p>
          <a:p>
            <a:pPr marL="0" lvl="0" indent="0">
              <a:buNone/>
            </a:pPr>
            <a:endParaRPr lang="en-CA" sz="3200" dirty="0">
              <a:solidFill>
                <a:prstClr val="black"/>
              </a:solidFill>
            </a:endParaRPr>
          </a:p>
          <a:p>
            <a:pPr lvl="1"/>
            <a:r>
              <a:rPr lang="en-CA" sz="3200" dirty="0">
                <a:solidFill>
                  <a:prstClr val="black"/>
                </a:solidFill>
              </a:rPr>
              <a:t>State Regional Trainers  (Church Drives + Faith in Action)</a:t>
            </a:r>
          </a:p>
          <a:p>
            <a:pPr lvl="1"/>
            <a:r>
              <a:rPr lang="en-CA" sz="3200" dirty="0">
                <a:solidFill>
                  <a:prstClr val="black"/>
                </a:solidFill>
              </a:rPr>
              <a:t>Regional Training Director</a:t>
            </a:r>
          </a:p>
          <a:p>
            <a:pPr lvl="1"/>
            <a:r>
              <a:rPr lang="en-CA" sz="3200" dirty="0">
                <a:solidFill>
                  <a:prstClr val="black"/>
                </a:solidFill>
              </a:rPr>
              <a:t>Regional Growth Director</a:t>
            </a:r>
            <a:endParaRPr lang="en-CA" dirty="0"/>
          </a:p>
        </p:txBody>
      </p:sp>
    </p:spTree>
    <p:extLst>
      <p:ext uri="{BB962C8B-B14F-4D97-AF65-F5344CB8AC3E}">
        <p14:creationId xmlns:p14="http://schemas.microsoft.com/office/powerpoint/2010/main" val="814299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AD442-1807-4678-82E3-2E00AE832CBC}"/>
              </a:ext>
            </a:extLst>
          </p:cNvPr>
          <p:cNvSpPr>
            <a:spLocks noGrp="1"/>
          </p:cNvSpPr>
          <p:nvPr>
            <p:ph type="title"/>
          </p:nvPr>
        </p:nvSpPr>
        <p:spPr/>
        <p:txBody>
          <a:bodyPr>
            <a:normAutofit/>
          </a:bodyPr>
          <a:lstStyle/>
          <a:p>
            <a:r>
              <a:rPr lang="en-CA" sz="6000" b="1" u="sng" dirty="0"/>
              <a:t>You and Your MIO</a:t>
            </a:r>
            <a:endParaRPr lang="en-US" sz="6000" b="1" u="sng" dirty="0"/>
          </a:p>
        </p:txBody>
      </p:sp>
      <p:sp>
        <p:nvSpPr>
          <p:cNvPr id="3" name="Content Placeholder 2">
            <a:extLst>
              <a:ext uri="{FF2B5EF4-FFF2-40B4-BE49-F238E27FC236}">
                <a16:creationId xmlns:a16="http://schemas.microsoft.com/office/drawing/2014/main" id="{0A5CCDC9-0449-4FD7-9962-159BEA296D95}"/>
              </a:ext>
            </a:extLst>
          </p:cNvPr>
          <p:cNvSpPr>
            <a:spLocks noGrp="1"/>
          </p:cNvSpPr>
          <p:nvPr>
            <p:ph idx="1"/>
          </p:nvPr>
        </p:nvSpPr>
        <p:spPr/>
        <p:txBody>
          <a:bodyPr>
            <a:normAutofit fontScale="25000" lnSpcReduction="20000"/>
          </a:bodyPr>
          <a:lstStyle/>
          <a:p>
            <a:endParaRPr lang="en-CA" sz="16000" dirty="0"/>
          </a:p>
          <a:p>
            <a:endParaRPr lang="en-CA" sz="16000" dirty="0"/>
          </a:p>
          <a:p>
            <a:r>
              <a:rPr lang="en-CA" sz="16800" dirty="0"/>
              <a:t>A – MIO is a Membership Information Officer </a:t>
            </a:r>
          </a:p>
          <a:p>
            <a:pPr marL="0" indent="0">
              <a:buNone/>
            </a:pPr>
            <a:r>
              <a:rPr lang="en-CA" sz="16800" dirty="0"/>
              <a:t>( New Role with New Mandate this year)</a:t>
            </a:r>
          </a:p>
          <a:p>
            <a:endParaRPr lang="en-CA" sz="16000" dirty="0"/>
          </a:p>
          <a:p>
            <a:r>
              <a:rPr lang="en-CA" sz="16800" dirty="0"/>
              <a:t>Every District Deputy has a MIO assigned to them</a:t>
            </a:r>
          </a:p>
          <a:p>
            <a:pPr marL="0" indent="0">
              <a:buNone/>
            </a:pPr>
            <a:endParaRPr lang="en-CA" dirty="0"/>
          </a:p>
          <a:p>
            <a:endParaRPr lang="en-CA" sz="3400" u="sng" dirty="0"/>
          </a:p>
          <a:p>
            <a:endParaRPr lang="en-CA" sz="3400" u="sng" dirty="0"/>
          </a:p>
          <a:p>
            <a:endParaRPr lang="en-CA" sz="3400" u="sng" dirty="0"/>
          </a:p>
          <a:p>
            <a:pPr marL="457200" lvl="1" indent="0">
              <a:buNone/>
            </a:pPr>
            <a:endParaRPr lang="en-CA" dirty="0"/>
          </a:p>
        </p:txBody>
      </p:sp>
    </p:spTree>
    <p:extLst>
      <p:ext uri="{BB962C8B-B14F-4D97-AF65-F5344CB8AC3E}">
        <p14:creationId xmlns:p14="http://schemas.microsoft.com/office/powerpoint/2010/main" val="33576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26E5B-739E-4E84-89F3-7EB7A8B8D4FB}"/>
              </a:ext>
            </a:extLst>
          </p:cNvPr>
          <p:cNvSpPr>
            <a:spLocks noGrp="1"/>
          </p:cNvSpPr>
          <p:nvPr>
            <p:ph type="title"/>
          </p:nvPr>
        </p:nvSpPr>
        <p:spPr/>
        <p:txBody>
          <a:bodyPr>
            <a:normAutofit fontScale="90000"/>
          </a:bodyPr>
          <a:lstStyle/>
          <a:p>
            <a:r>
              <a:rPr lang="en-CA" sz="6000" b="1" u="sng" dirty="0"/>
              <a:t>Role of the MIO</a:t>
            </a:r>
            <a:br>
              <a:rPr lang="en-CA" u="sng" dirty="0"/>
            </a:br>
            <a:endParaRPr lang="en-CA" dirty="0"/>
          </a:p>
        </p:txBody>
      </p:sp>
      <p:sp>
        <p:nvSpPr>
          <p:cNvPr id="3" name="Content Placeholder 2">
            <a:extLst>
              <a:ext uri="{FF2B5EF4-FFF2-40B4-BE49-F238E27FC236}">
                <a16:creationId xmlns:a16="http://schemas.microsoft.com/office/drawing/2014/main" id="{07DBAF2E-C3F9-4F90-8890-21E711DE8A0F}"/>
              </a:ext>
            </a:extLst>
          </p:cNvPr>
          <p:cNvSpPr>
            <a:spLocks noGrp="1"/>
          </p:cNvSpPr>
          <p:nvPr>
            <p:ph idx="1"/>
          </p:nvPr>
        </p:nvSpPr>
        <p:spPr/>
        <p:txBody>
          <a:bodyPr>
            <a:normAutofit fontScale="70000" lnSpcReduction="20000"/>
          </a:bodyPr>
          <a:lstStyle/>
          <a:p>
            <a:pPr lvl="1"/>
            <a:endParaRPr lang="en-CA" sz="4400" dirty="0"/>
          </a:p>
          <a:p>
            <a:pPr lvl="1"/>
            <a:r>
              <a:rPr lang="en-CA" sz="4400" b="1" dirty="0"/>
              <a:t>He is the liaison between the State Deputy and your </a:t>
            </a:r>
            <a:r>
              <a:rPr lang="en-CA" sz="3800" b="1" dirty="0"/>
              <a:t>District</a:t>
            </a:r>
            <a:r>
              <a:rPr lang="en-CA" sz="4400" b="1" dirty="0"/>
              <a:t>.</a:t>
            </a:r>
          </a:p>
          <a:p>
            <a:pPr lvl="1"/>
            <a:endParaRPr lang="en-CA" sz="4000" b="1" dirty="0"/>
          </a:p>
          <a:p>
            <a:pPr lvl="1"/>
            <a:r>
              <a:rPr lang="en-CA" sz="3800" b="1" dirty="0"/>
              <a:t>With over 115 Districts in the Province of Ont. the State Deputy can not possibly maintain ongoing contact with this many individuals.</a:t>
            </a:r>
          </a:p>
          <a:p>
            <a:pPr marL="457200" lvl="1" indent="0">
              <a:buNone/>
            </a:pPr>
            <a:endParaRPr lang="en-CA" sz="3500" b="1" dirty="0"/>
          </a:p>
          <a:p>
            <a:pPr lvl="1"/>
            <a:r>
              <a:rPr lang="en-CA" sz="3800" b="1" dirty="0"/>
              <a:t>The MIO must ensure that the lines of communication are maintained and flow freely from the State Office, Directors etc. ------- </a:t>
            </a:r>
            <a:r>
              <a:rPr lang="en-CA" sz="3800" b="1" u="sng" dirty="0"/>
              <a:t>to</a:t>
            </a:r>
            <a:r>
              <a:rPr lang="en-CA" sz="3800" b="1" dirty="0"/>
              <a:t> and </a:t>
            </a:r>
            <a:r>
              <a:rPr lang="en-CA" sz="3800" b="1" u="sng" dirty="0"/>
              <a:t>from</a:t>
            </a:r>
            <a:r>
              <a:rPr lang="en-CA" sz="3800" b="1" dirty="0"/>
              <a:t> your District.</a:t>
            </a:r>
          </a:p>
          <a:p>
            <a:pPr lvl="1"/>
            <a:endParaRPr lang="en-CA" dirty="0"/>
          </a:p>
          <a:p>
            <a:pPr marL="457200" lvl="1" indent="0">
              <a:buNone/>
            </a:pPr>
            <a:endParaRPr lang="en-CA" sz="3800" dirty="0"/>
          </a:p>
          <a:p>
            <a:endParaRPr lang="en-CA" dirty="0"/>
          </a:p>
        </p:txBody>
      </p:sp>
    </p:spTree>
    <p:extLst>
      <p:ext uri="{BB962C8B-B14F-4D97-AF65-F5344CB8AC3E}">
        <p14:creationId xmlns:p14="http://schemas.microsoft.com/office/powerpoint/2010/main" val="1375668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6321-0AAC-4386-9481-EC52645B640E}"/>
              </a:ext>
            </a:extLst>
          </p:cNvPr>
          <p:cNvSpPr>
            <a:spLocks noGrp="1"/>
          </p:cNvSpPr>
          <p:nvPr>
            <p:ph type="title"/>
          </p:nvPr>
        </p:nvSpPr>
        <p:spPr/>
        <p:txBody>
          <a:bodyPr/>
          <a:lstStyle/>
          <a:p>
            <a:r>
              <a:rPr lang="en-CA" b="1" u="sng" dirty="0"/>
              <a:t>Role of the MIO  -  Page 2</a:t>
            </a:r>
            <a:endParaRPr lang="en-CA" dirty="0"/>
          </a:p>
        </p:txBody>
      </p:sp>
      <p:sp>
        <p:nvSpPr>
          <p:cNvPr id="3" name="Content Placeholder 2">
            <a:extLst>
              <a:ext uri="{FF2B5EF4-FFF2-40B4-BE49-F238E27FC236}">
                <a16:creationId xmlns:a16="http://schemas.microsoft.com/office/drawing/2014/main" id="{23470A36-1602-4102-9F42-D5BBFF9FC339}"/>
              </a:ext>
            </a:extLst>
          </p:cNvPr>
          <p:cNvSpPr>
            <a:spLocks noGrp="1"/>
          </p:cNvSpPr>
          <p:nvPr>
            <p:ph idx="1"/>
          </p:nvPr>
        </p:nvSpPr>
        <p:spPr/>
        <p:txBody>
          <a:bodyPr>
            <a:normAutofit fontScale="92500" lnSpcReduction="10000"/>
          </a:bodyPr>
          <a:lstStyle/>
          <a:p>
            <a:r>
              <a:rPr lang="en-CA" sz="3200" b="1" dirty="0"/>
              <a:t>For this reason he must be kept fully informed regarding all council matters that are deemed “significant”  --- or otherwise deviate from the “norm” in the council’s ongoing operation.</a:t>
            </a:r>
          </a:p>
          <a:p>
            <a:endParaRPr lang="en-CA" sz="3200" b="1" dirty="0"/>
          </a:p>
          <a:p>
            <a:r>
              <a:rPr lang="en-CA" sz="3200" b="1" dirty="0"/>
              <a:t>It is his job to ask lots of questions.</a:t>
            </a:r>
          </a:p>
          <a:p>
            <a:endParaRPr lang="en-CA" sz="3200" b="1" dirty="0"/>
          </a:p>
          <a:p>
            <a:r>
              <a:rPr lang="en-CA" sz="3200" b="1" dirty="0"/>
              <a:t>In doing so, he is not prying or interfering in your role, but only monitoring the overall health of your District.</a:t>
            </a:r>
          </a:p>
          <a:p>
            <a:endParaRPr lang="en-CA" dirty="0"/>
          </a:p>
        </p:txBody>
      </p:sp>
    </p:spTree>
    <p:extLst>
      <p:ext uri="{BB962C8B-B14F-4D97-AF65-F5344CB8AC3E}">
        <p14:creationId xmlns:p14="http://schemas.microsoft.com/office/powerpoint/2010/main" val="318675589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333</TotalTime>
  <Words>591</Words>
  <Application>Microsoft Office PowerPoint</Application>
  <PresentationFormat>Widescreen</PresentationFormat>
  <Paragraphs>84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Retrospect</vt:lpstr>
      <vt:lpstr>Communication</vt:lpstr>
      <vt:lpstr>Communication  -  Page 2</vt:lpstr>
      <vt:lpstr>The Challenge </vt:lpstr>
      <vt:lpstr>Communication is a TWO way street</vt:lpstr>
      <vt:lpstr>                          DO YOU GET COPIES OF ALL REPORTS AND FORM SUBMISSIONS MADE BY YOUR COUNCILS?   </vt:lpstr>
      <vt:lpstr> DO YOU GET COPIES OF ALL REPORTS AND FORM SUBMISSIONS MADE BY YOUR COUNCILS? Part 2 </vt:lpstr>
      <vt:lpstr>You and Your MIO</vt:lpstr>
      <vt:lpstr>Role of the MIO </vt:lpstr>
      <vt:lpstr>Role of the MIO  -  Page 2</vt:lpstr>
      <vt:lpstr>Role of the MIO  -  Page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Jerry Hayes</dc:creator>
  <cp:lastModifiedBy>Denis La Salle</cp:lastModifiedBy>
  <cp:revision>33</cp:revision>
  <cp:lastPrinted>2019-06-07T12:06:56Z</cp:lastPrinted>
  <dcterms:created xsi:type="dcterms:W3CDTF">2019-06-07T12:04:26Z</dcterms:created>
  <dcterms:modified xsi:type="dcterms:W3CDTF">2019-07-03T15:33:44Z</dcterms:modified>
</cp:coreProperties>
</file>